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24" r:id="rId4"/>
    <p:sldId id="467" r:id="rId5"/>
    <p:sldId id="461" r:id="rId6"/>
    <p:sldId id="462" r:id="rId7"/>
    <p:sldId id="463" r:id="rId8"/>
    <p:sldId id="464" r:id="rId9"/>
    <p:sldId id="468" r:id="rId10"/>
    <p:sldId id="465" r:id="rId11"/>
    <p:sldId id="425" r:id="rId12"/>
    <p:sldId id="426" r:id="rId13"/>
    <p:sldId id="433" r:id="rId14"/>
    <p:sldId id="434" r:id="rId15"/>
    <p:sldId id="469" r:id="rId16"/>
    <p:sldId id="427" r:id="rId17"/>
    <p:sldId id="428" r:id="rId18"/>
    <p:sldId id="470" r:id="rId19"/>
    <p:sldId id="429" r:id="rId20"/>
    <p:sldId id="430" r:id="rId21"/>
    <p:sldId id="431" r:id="rId22"/>
    <p:sldId id="432" r:id="rId23"/>
    <p:sldId id="436" r:id="rId24"/>
    <p:sldId id="437" r:id="rId25"/>
    <p:sldId id="438" r:id="rId26"/>
    <p:sldId id="439" r:id="rId27"/>
    <p:sldId id="440" r:id="rId28"/>
    <p:sldId id="441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8" r:id="rId40"/>
    <p:sldId id="422" r:id="rId41"/>
    <p:sldId id="466" r:id="rId42"/>
    <p:sldId id="460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01-10-2014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01-10-2014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10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22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063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54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01-10-2014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01-10-2014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Z7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3774999"/>
            <a:ext cx="3693366" cy="23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objects have more than one </a:t>
            </a:r>
            <a:r>
              <a:rPr lang="en-US" dirty="0" smtClean="0"/>
              <a:t>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sz="1100" dirty="0"/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 } 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</a:t>
            </a:r>
            <a:r>
              <a:rPr lang="en-US" dirty="0" smtClean="0"/>
              <a:t>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</a:t>
            </a:r>
            <a:r>
              <a:rPr lang="en-US" dirty="0" smtClean="0"/>
              <a:t>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"I am a 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</a:t>
            </a:r>
            <a:r>
              <a:rPr lang="en-US" dirty="0" smtClean="0"/>
              <a:t>virtual (abstract)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</a:t>
            </a:r>
            <a:r>
              <a:rPr lang="en-US" dirty="0" smtClean="0"/>
              <a:t>descendant classes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0936" y="2416186"/>
            <a:ext cx="3170951" cy="31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27" y="3936298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09" y="40016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</a:t>
            </a:r>
            <a:r>
              <a:rPr lang="en-US" dirty="0" smtClean="0"/>
              <a:t>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</a:t>
            </a:r>
            <a:r>
              <a:rPr lang="en-US" dirty="0" smtClean="0"/>
              <a:t>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</a:t>
            </a:r>
            <a:r>
              <a:rPr lang="en-US" dirty="0" smtClean="0"/>
              <a:t>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</a:t>
            </a:r>
            <a:r>
              <a:rPr lang="en-US" dirty="0" smtClean="0"/>
              <a:t>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</a:t>
            </a:r>
            <a:r>
              <a:rPr lang="en-US" sz="4000" dirty="0" smtClean="0"/>
              <a:t>It Works</a:t>
            </a:r>
            <a:r>
              <a:rPr lang="en-US" sz="4000" dirty="0" smtClean="0"/>
              <a:t>?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dirty="0" smtClean="0"/>
              <a:t>Hierarchies: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</a:t>
            </a:r>
            <a:r>
              <a:rPr lang="en-US" dirty="0"/>
              <a:t>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</a:t>
            </a:r>
            <a:r>
              <a:rPr lang="en-US" dirty="0" smtClean="0"/>
              <a:t>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</a:t>
            </a:r>
            <a:r>
              <a:rPr lang="en-US" dirty="0" smtClean="0"/>
              <a:t>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</a:t>
            </a:r>
            <a:r>
              <a:rPr lang="en-US" dirty="0" smtClean="0"/>
              <a:t>a </a:t>
            </a:r>
            <a:r>
              <a:rPr lang="en-US" dirty="0" smtClean="0"/>
              <a:t>list </a:t>
            </a:r>
            <a:r>
              <a:rPr lang="en-US" dirty="0" smtClean="0"/>
              <a:t>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sp>
        <p:nvSpPr>
          <p:cNvPr id="14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sz="1100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sideC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sideA * sideA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sideA * sideB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Math.Cos(angleAB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sidesSqrtSum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Math.Sqrt(sideA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+ Math.Sqrt(sideB) + Math.Sqrt(sideC);</a:t>
            </a:r>
          </a:p>
        </p:txBody>
      </p:sp>
    </p:spTree>
    <p:extLst>
      <p:ext uri="{BB962C8B-B14F-4D97-AF65-F5344CB8AC3E}">
        <p14:creationId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</a:t>
            </a:r>
            <a:r>
              <a:rPr lang="en-US" dirty="0" smtClean="0"/>
              <a:t>coupling:</a:t>
            </a:r>
            <a:endParaRPr lang="en-US" dirty="0" smtClean="0"/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</a:t>
            </a:r>
            <a:r>
              <a:rPr lang="en-US" dirty="0" smtClean="0"/>
              <a:t>coupling:</a:t>
            </a:r>
            <a:endParaRPr lang="en-US" dirty="0" smtClean="0"/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</a:t>
            </a:r>
            <a:r>
              <a:rPr lang="en-US" dirty="0" smtClean="0"/>
              <a:t>card?</a:t>
            </a:r>
            <a:endParaRPr lang="en-US" dirty="0" smtClean="0"/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</a:t>
            </a:r>
            <a:r>
              <a:rPr lang="en-US" dirty="0" smtClean="0"/>
              <a:t>audio controller</a:t>
            </a:r>
            <a:r>
              <a:rPr lang="en-US" dirty="0" smtClean="0"/>
              <a:t>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: IReport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Print(IReport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:\Reports\DailyReport.xml");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</a:t>
            </a:r>
            <a:r>
              <a:rPr lang="en-US" dirty="0" smtClean="0"/>
              <a:t>internal </a:t>
            </a:r>
            <a:r>
              <a:rPr lang="en-US" dirty="0" smtClean="0"/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</a:t>
            </a:r>
            <a:r>
              <a:rPr lang="en-US" dirty="0" smtClean="0"/>
              <a:t>== using objects through</a:t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dirty="0" smtClean="0"/>
              <a:t>parent </a:t>
            </a:r>
            <a:r>
              <a:rPr lang="en-US" dirty="0" smtClean="0"/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 smtClean="0"/>
              <a:t>invoking abstract </a:t>
            </a:r>
            <a:r>
              <a:rPr lang="en-US" dirty="0" smtClean="0"/>
              <a:t>actions overridden in a child class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4116" y="1371600"/>
            <a:ext cx="2667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  <a:endParaRPr lang="en-US" dirty="0" smtClean="0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TimeSpan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</a:t>
            </a:r>
            <a:r>
              <a:rPr lang="en-GB" dirty="0" smtClean="0"/>
              <a:t>mode</a:t>
            </a:r>
          </a:p>
          <a:p>
            <a:pPr lvl="1">
              <a:lnSpc>
                <a:spcPct val="100000"/>
              </a:lnSpc>
            </a:pP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perform checks to fight invalid data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Constructors </a:t>
            </a:r>
            <a:r>
              <a:rPr lang="en-US" dirty="0">
                <a:solidFill>
                  <a:srgbClr val="EBFFD2"/>
                </a:solidFill>
              </a:rPr>
              <a:t>are </a:t>
            </a:r>
            <a:r>
              <a:rPr lang="en-US" dirty="0" smtClean="0">
                <a:solidFill>
                  <a:srgbClr val="EBFFD2"/>
                </a:solidFill>
              </a:rPr>
              <a:t>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Interface </a:t>
            </a:r>
            <a:r>
              <a:rPr lang="en-US" dirty="0">
                <a:solidFill>
                  <a:srgbClr val="EBFFD2"/>
                </a:solidFill>
              </a:rPr>
              <a:t>methods are </a:t>
            </a:r>
            <a:r>
              <a:rPr lang="en-US" dirty="0" smtClean="0">
                <a:solidFill>
                  <a:srgbClr val="EBFFD2"/>
                </a:solidFill>
              </a:rPr>
              <a:t>always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Non-interface</a:t>
            </a:r>
            <a:r>
              <a:rPr lang="en-US" i="1" dirty="0" smtClean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</a:t>
            </a:r>
            <a:r>
              <a:rPr lang="en-US" dirty="0" smtClean="0"/>
              <a:t>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"name" is encapsulated (hidden)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2080</Words>
  <Application>Microsoft Office PowerPoint</Application>
  <PresentationFormat>Custom</PresentationFormat>
  <Paragraphs>415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Summary</vt:lpstr>
      <vt:lpstr>OOP – Encapsulation and Polymorphism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2014-10-01T13:58:18Z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